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6" r:id="rId10"/>
    <p:sldId id="265" r:id="rId11"/>
    <p:sldId id="267" r:id="rId12"/>
    <p:sldId id="268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Roboto Slab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46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1BA62B-C677-4B93-8237-5DBCA961DD31}" type="doc">
      <dgm:prSet loTypeId="urn:microsoft.com/office/officeart/2005/8/layout/list1#1" loCatId="list" qsTypeId="urn:microsoft.com/office/officeart/2005/8/quickstyle/simple1#1" qsCatId="simple" csTypeId="urn:microsoft.com/office/officeart/2005/8/colors/accent1_2#1" csCatId="accent1" phldr="0"/>
      <dgm:spPr/>
      <dgm:t>
        <a:bodyPr/>
        <a:lstStyle/>
        <a:p>
          <a:endParaRPr lang="en-IN"/>
        </a:p>
      </dgm:t>
    </dgm:pt>
    <dgm:pt modelId="{E741DD91-1BAB-4876-BDA9-DE941ED9B9A3}" type="pres">
      <dgm:prSet presAssocID="{C81BA62B-C677-4B93-8237-5DBCA961DD31}" presName="linear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8A17C892-E62C-4EE0-86DF-8A2305AFB5F1}" type="presOf" srcId="{C81BA62B-C677-4B93-8237-5DBCA961DD31}" destId="{E741DD91-1BAB-4876-BDA9-DE941ED9B9A3}" srcOrd="0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#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nodeHorzAlign" val="l"/>
          <dgm:param type="horzAlign" val="l"/>
        </dgm:alg>
      </dgm:if>
      <dgm:else name="Name2">
        <dgm:alg type="lin">
          <dgm:param type="linDir" val="fromT"/>
          <dgm:param type="vertAlign" val="mid"/>
          <dgm:param type="nodeHorzAlign" val="r"/>
          <dgm:param type="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nodeHorzAlign" val="l"/>
              <dgm:param type="horzAlign" val="l"/>
            </dgm:alg>
          </dgm:if>
          <dgm:else name="Name6">
            <dgm:alg type="lin">
              <dgm:param type="linDir" val="fromR"/>
              <dgm:param type="nodeHorzAlign" val="r"/>
              <dgm:param type="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3372e3e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83372e3e9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3372e3e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83372e3e9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g83372e3e9c_1_3138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g83372e3e9c_1_3138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Google Shape;12;g83372e3e9c_1_31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3372e3e9c_1_3171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8" name="Google Shape;58;g83372e3e9c_1_31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83372e3e9c_1_3174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" name="Google Shape;15;g83372e3e9c_1_3174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g83372e3e9c_1_3174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g83372e3e9c_1_31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83372e3e9c_1_31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83372e3e9c_1_3131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2" name="Google Shape;22;g83372e3e9c_1_3131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23" name="Google Shape;23;g83372e3e9c_1_3131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Google Shape;24;g83372e3e9c_1_3131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5" name="Google Shape;25;g83372e3e9c_1_3131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26" name="Google Shape;26;g83372e3e9c_1_31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g83372e3e9c_1_3147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" name="Google Shape;34;g83372e3e9c_1_314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g83372e3e9c_1_314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83372e3e9c_1_3147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g83372e3e9c_1_31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83372e3e9c_1_315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g83372e3e9c_1_3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Google Shape;42;g83372e3e9c_1_3156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" name="Google Shape;43;g83372e3e9c_1_3156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" name="Google Shape;44;g83372e3e9c_1_3156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5" name="Google Shape;45;g83372e3e9c_1_31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83372e3e9c_1_316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8" name="Google Shape;48;g83372e3e9c_1_31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83372e3e9c_1_3164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51" name="Google Shape;51;g83372e3e9c_1_316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" name="Google Shape;52;g83372e3e9c_1_3164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53" name="Google Shape;53;g83372e3e9c_1_3164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g83372e3e9c_1_31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g83372e3e9c_1_31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83372e3e9c_1_312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g83372e3e9c_1_312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 panose="02000000000000000000"/>
              <a:buChar char="●"/>
              <a:defRPr sz="18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○"/>
              <a:defRPr sz="14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■"/>
              <a:defRPr sz="14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●"/>
              <a:defRPr sz="14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○"/>
              <a:defRPr sz="14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■"/>
              <a:defRPr sz="14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●"/>
              <a:defRPr sz="14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○"/>
              <a:defRPr sz="14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 panose="02000000000000000000"/>
              <a:buChar char="■"/>
              <a:defRPr sz="14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endParaRPr/>
          </a:p>
        </p:txBody>
      </p:sp>
      <p:sp>
        <p:nvSpPr>
          <p:cNvPr id="8" name="Google Shape;8;g83372e3e9c_1_3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"/>
          <p:cNvSpPr txBox="1">
            <a:spLocks noGrp="1"/>
          </p:cNvSpPr>
          <p:nvPr>
            <p:ph type="body" idx="4294967295"/>
          </p:nvPr>
        </p:nvSpPr>
        <p:spPr>
          <a:xfrm>
            <a:off x="1496400" y="462800"/>
            <a:ext cx="63891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FARMART-FARMERSWEBAPP</a:t>
            </a:r>
            <a:endParaRPr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4" name="Google Shape;64;p1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"/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264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endParaRPr lang="en-IN" sz="3000" dirty="0">
              <a:solidFill>
                <a:srgbClr val="0098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Google Shape;79;p3"/>
          <p:cNvSpPr txBox="1">
            <a:spLocks noGrp="1"/>
          </p:cNvSpPr>
          <p:nvPr>
            <p:ph type="body" idx="1"/>
          </p:nvPr>
        </p:nvSpPr>
        <p:spPr>
          <a:xfrm>
            <a:off x="600500" y="1814834"/>
            <a:ext cx="8368200" cy="2833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endParaRPr lang="en-US" sz="2000" i="1" dirty="0">
              <a:solidFill>
                <a:schemeClr val="tx1"/>
              </a:solidFill>
              <a:latin typeface="Times New Roman" panose="02020603050405020304" pitchFamily="18" charset="0"/>
              <a:ea typeface="Bellota Text Light"/>
              <a:cs typeface="Times New Roman" panose="02020603050405020304" pitchFamily="18" charset="0"/>
              <a:sym typeface="Bellota Text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i="1" dirty="0"/>
          </a:p>
        </p:txBody>
      </p:sp>
      <p:pic>
        <p:nvPicPr>
          <p:cNvPr id="80" name="Google Shape;80;p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1522" t="13553" r="2876" b="4966"/>
          <a:stretch>
            <a:fillRect/>
          </a:stretch>
        </p:blipFill>
        <p:spPr>
          <a:xfrm>
            <a:off x="188622" y="768095"/>
            <a:ext cx="4222378" cy="4191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/>
          <a:srcRect l="26333" t="9630" r="30250" b="7259"/>
          <a:stretch>
            <a:fillRect/>
          </a:stretch>
        </p:blipFill>
        <p:spPr>
          <a:xfrm>
            <a:off x="4733002" y="592835"/>
            <a:ext cx="3970020" cy="42748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"/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1051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-US" sz="3000" dirty="0">
                <a:solidFill>
                  <a:srgbClr val="0098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farmers login</a:t>
            </a:r>
            <a:br>
              <a:rPr lang="en-US" sz="3000" dirty="0">
                <a:solidFill>
                  <a:srgbClr val="0098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000" dirty="0">
              <a:solidFill>
                <a:srgbClr val="0098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Google Shape;79;p3"/>
          <p:cNvSpPr txBox="1">
            <a:spLocks noGrp="1"/>
          </p:cNvSpPr>
          <p:nvPr>
            <p:ph type="body" idx="1"/>
          </p:nvPr>
        </p:nvSpPr>
        <p:spPr>
          <a:xfrm>
            <a:off x="600500" y="1791974"/>
            <a:ext cx="8368200" cy="2833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endParaRPr lang="en-US" sz="2000" i="1" dirty="0">
              <a:solidFill>
                <a:schemeClr val="tx1"/>
              </a:solidFill>
              <a:latin typeface="Times New Roman" panose="02020603050405020304" pitchFamily="18" charset="0"/>
              <a:ea typeface="Bellota Text Light"/>
              <a:cs typeface="Times New Roman" panose="02020603050405020304" pitchFamily="18" charset="0"/>
              <a:sym typeface="Bellota Text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i="1" dirty="0"/>
          </a:p>
        </p:txBody>
      </p:sp>
      <p:pic>
        <p:nvPicPr>
          <p:cNvPr id="80" name="Google Shape;80;p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21833" t="10074" r="11240" b="6222"/>
          <a:stretch>
            <a:fillRect/>
          </a:stretch>
        </p:blipFill>
        <p:spPr>
          <a:xfrm>
            <a:off x="226900" y="1137612"/>
            <a:ext cx="4284010" cy="37523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t="10782" r="9454" b="11137"/>
          <a:stretch>
            <a:fillRect/>
          </a:stretch>
        </p:blipFill>
        <p:spPr>
          <a:xfrm>
            <a:off x="4784600" y="1137611"/>
            <a:ext cx="4084190" cy="375231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3372e3e9c_0_0"/>
          <p:cNvSpPr txBox="1">
            <a:spLocks noGrp="1"/>
          </p:cNvSpPr>
          <p:nvPr>
            <p:ph type="title"/>
          </p:nvPr>
        </p:nvSpPr>
        <p:spPr>
          <a:xfrm>
            <a:off x="468874" y="1303019"/>
            <a:ext cx="8081825" cy="74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br>
              <a:rPr lang="en-US" sz="2800" i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 i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 i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 i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 i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i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Thankyou</a:t>
            </a:r>
            <a:endParaRPr sz="2800" i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Google Shape;102;g83372e3e9c_0_0"/>
          <p:cNvSpPr txBox="1">
            <a:spLocks noGrp="1"/>
          </p:cNvSpPr>
          <p:nvPr>
            <p:ph type="body" idx="1"/>
          </p:nvPr>
        </p:nvSpPr>
        <p:spPr>
          <a:xfrm>
            <a:off x="468875" y="1561250"/>
            <a:ext cx="8368200" cy="33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i="1" dirty="0">
              <a:solidFill>
                <a:srgbClr val="3D85C6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18288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i="1" dirty="0">
              <a:solidFill>
                <a:srgbClr val="3D85C6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03" name="Google Shape;103;g83372e3e9c_0_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"/>
          <p:cNvSpPr txBox="1">
            <a:spLocks noGrp="1"/>
          </p:cNvSpPr>
          <p:nvPr>
            <p:ph type="title"/>
          </p:nvPr>
        </p:nvSpPr>
        <p:spPr>
          <a:xfrm>
            <a:off x="0" y="710400"/>
            <a:ext cx="7364700" cy="6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-GB" sz="3000" dirty="0">
                <a:solidFill>
                  <a:srgbClr val="0098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NAME and MEMBER DETAILS</a:t>
            </a:r>
            <a:endParaRPr sz="3000" dirty="0">
              <a:solidFill>
                <a:srgbClr val="0098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body" idx="1"/>
          </p:nvPr>
        </p:nvSpPr>
        <p:spPr>
          <a:xfrm>
            <a:off x="960120" y="1525100"/>
            <a:ext cx="7529704" cy="2193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marR="0" indent="-285750" algn="l" rtl="0" eaLnBrk="1" fontAlgn="ctr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b="0" i="1" u="none" strike="noStrike" kern="12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Akhilasree</a:t>
            </a:r>
            <a:r>
              <a:rPr lang="en-GB" b="0" i="1" u="none" strike="noStrike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 </a:t>
            </a:r>
            <a:r>
              <a:rPr lang="en-GB" b="0" u="none" strike="noStrike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(Team Leader)</a:t>
            </a:r>
            <a:r>
              <a:rPr lang="en-IN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</a:t>
            </a:r>
          </a:p>
          <a:p>
            <a:pPr marL="0" marR="0" indent="0" algn="l" rtl="0" eaLnBrk="1" fontAlgn="ctr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IN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GB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Sri Ramakrishna Engineering </a:t>
            </a:r>
            <a:r>
              <a:rPr lang="en-GB" b="0" i="0" u="none" strike="noStrike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College,Coimbatore</a:t>
            </a:r>
            <a:endParaRPr lang="en-GB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 algn="l" rtl="0" eaLnBrk="1" fontAlgn="ctr" latinLnBrk="0" hangingPunct="1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indent="-285750" algn="l" rtl="0" eaLnBrk="1" fontAlgn="ctr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b="0" i="1" u="none" strike="noStrike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Bhagya Lakshmi T</a:t>
            </a:r>
            <a:r>
              <a:rPr lang="en-IN" i="1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0" marR="0" indent="0" algn="l" rtl="0" eaLnBrk="1" fontAlgn="ctr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IN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GB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Sri Ramakrishna Engineering College, Coimbatore</a:t>
            </a:r>
            <a:endParaRPr lang="en-IN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br>
              <a:rPr lang="en-US" sz="16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6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Google Shape;71;p2"/>
          <p:cNvSpPr txBox="1">
            <a:spLocks noGrp="1"/>
          </p:cNvSpPr>
          <p:nvPr>
            <p:ph type="body" idx="1"/>
          </p:nvPr>
        </p:nvSpPr>
        <p:spPr>
          <a:xfrm>
            <a:off x="345000" y="3718560"/>
            <a:ext cx="8411100" cy="730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-GB" sz="3000" dirty="0">
                <a:solidFill>
                  <a:srgbClr val="0098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THEME:</a:t>
            </a:r>
            <a:r>
              <a:rPr lang="en-GB" sz="3000" dirty="0">
                <a:solidFill>
                  <a:srgbClr val="0098FF"/>
                </a:solidFill>
              </a:rPr>
              <a:t> </a:t>
            </a:r>
            <a:r>
              <a:rPr lang="en-GB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FarmersWebApp</a:t>
            </a:r>
            <a:endParaRPr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Google Shape;72;p2"/>
          <p:cNvSpPr txBox="1">
            <a:spLocks noGrp="1"/>
          </p:cNvSpPr>
          <p:nvPr>
            <p:ph type="body" idx="1"/>
          </p:nvPr>
        </p:nvSpPr>
        <p:spPr>
          <a:xfrm>
            <a:off x="1973580" y="3848100"/>
            <a:ext cx="6825420" cy="4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-GB" sz="2400" i="1" dirty="0">
                <a:solidFill>
                  <a:srgbClr val="0075C4"/>
                </a:solidFill>
              </a:rPr>
              <a:t> </a:t>
            </a:r>
            <a:endParaRPr sz="2400" i="1" dirty="0"/>
          </a:p>
        </p:txBody>
      </p:sp>
      <p:pic>
        <p:nvPicPr>
          <p:cNvPr id="73" name="Google Shape;7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"/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-GB" sz="3000" dirty="0">
                <a:solidFill>
                  <a:srgbClr val="0098FF"/>
                </a:solidFill>
                <a:latin typeface="Times New Roman" panose="02020603050405020304" pitchFamily="18" charset="0"/>
                <a:ea typeface="Arial" panose="020B0604020202020204"/>
                <a:cs typeface="Times New Roman" panose="02020603050405020304" pitchFamily="18" charset="0"/>
                <a:sym typeface="Arial" panose="020B0604020202020204"/>
              </a:rPr>
              <a:t>PROBLEM STATEMENT</a:t>
            </a:r>
            <a:endParaRPr sz="3000" dirty="0">
              <a:solidFill>
                <a:srgbClr val="0098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Google Shape;79;p3"/>
          <p:cNvSpPr txBox="1">
            <a:spLocks noGrp="1"/>
          </p:cNvSpPr>
          <p:nvPr>
            <p:ph type="body" idx="1"/>
          </p:nvPr>
        </p:nvSpPr>
        <p:spPr>
          <a:xfrm>
            <a:off x="600500" y="1791974"/>
            <a:ext cx="8368200" cy="1339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ea typeface="Bellota Text Light"/>
                <a:cs typeface="Times New Roman" panose="02020603050405020304" pitchFamily="18" charset="0"/>
                <a:sym typeface="Bellota Text Light"/>
              </a:rPr>
              <a:t>Ensure that farmers get fair value for their product by providing better information about crop fairs and the appropriate buyers.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i="1" dirty="0"/>
          </a:p>
        </p:txBody>
      </p:sp>
      <p:pic>
        <p:nvPicPr>
          <p:cNvPr id="80" name="Google Shape;80;p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Diagram 1"/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-GB" sz="3000" dirty="0">
                <a:solidFill>
                  <a:srgbClr val="0098FF"/>
                </a:solidFill>
                <a:latin typeface="Times New Roman" panose="02020603050405020304" pitchFamily="18" charset="0"/>
                <a:ea typeface="Arial" panose="020B0604020202020204"/>
                <a:cs typeface="Times New Roman" panose="02020603050405020304" pitchFamily="18" charset="0"/>
                <a:sym typeface="Arial" panose="020B0604020202020204"/>
              </a:rPr>
              <a:t>SOLUTION</a:t>
            </a:r>
            <a:endParaRPr dirty="0">
              <a:solidFill>
                <a:srgbClr val="0098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" name="Google Shape;86;p4"/>
          <p:cNvSpPr txBox="1">
            <a:spLocks noGrp="1"/>
          </p:cNvSpPr>
          <p:nvPr>
            <p:ph type="body" idx="1"/>
          </p:nvPr>
        </p:nvSpPr>
        <p:spPr>
          <a:xfrm>
            <a:off x="513125" y="1417425"/>
            <a:ext cx="8368200" cy="33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GB" sz="1800" b="0" i="1" u="none" strike="noStrike" kern="1200" cap="none" dirty="0">
                <a:solidFill>
                  <a:schemeClr val="tx1"/>
                </a:solidFill>
                <a:latin typeface="Times New Roman" panose="02020603050405020304" pitchFamily="18" charset="0"/>
                <a:ea typeface="Bellota Text Light"/>
                <a:cs typeface="Times New Roman" panose="02020603050405020304" pitchFamily="18" charset="0"/>
                <a:sym typeface="Arial" panose="020B0604020202020204"/>
              </a:rPr>
              <a:t>Customers and farmers fill out basic information in the signup form to receive login credentials</a:t>
            </a:r>
          </a:p>
          <a:p>
            <a:pPr algn="l"/>
            <a:r>
              <a:rPr lang="en-GB" sz="1800" b="0" i="1" u="none" strike="noStrike" kern="1200" cap="none" dirty="0">
                <a:solidFill>
                  <a:srgbClr val="FFFFFF"/>
                </a:solidFill>
                <a:latin typeface="Times New Roman" panose="02020603050405020304" pitchFamily="18" charset="0"/>
                <a:ea typeface="Bellota Text Light"/>
                <a:cs typeface="Times New Roman" panose="02020603050405020304" pitchFamily="18" charset="0"/>
              </a:rPr>
              <a:t>Create a separate profile for each farmer and current customer after logging in</a:t>
            </a:r>
          </a:p>
          <a:p>
            <a:pPr algn="l"/>
            <a:r>
              <a:rPr lang="en-GB" sz="1800" b="0" i="1" u="none" strike="noStrike" kern="1200" cap="none" dirty="0">
                <a:solidFill>
                  <a:srgbClr val="FFFFFF"/>
                </a:solidFill>
                <a:latin typeface="Times New Roman" panose="02020603050405020304" pitchFamily="18" charset="0"/>
                <a:ea typeface="Bellota Text Light"/>
                <a:cs typeface="Times New Roman" panose="02020603050405020304" pitchFamily="18" charset="0"/>
              </a:rPr>
              <a:t>Customers can pay and purchase their products</a:t>
            </a:r>
          </a:p>
          <a:p>
            <a:pPr algn="l"/>
            <a:r>
              <a:rPr lang="en-GB" sz="1800" b="0" i="1" u="none" strike="noStrike" kern="1200" cap="none" dirty="0">
                <a:solidFill>
                  <a:srgbClr val="FFFFFF"/>
                </a:solidFill>
                <a:latin typeface="Times New Roman" panose="02020603050405020304" pitchFamily="18" charset="0"/>
                <a:ea typeface="Bellota Text Light"/>
                <a:cs typeface="Times New Roman" panose="02020603050405020304" pitchFamily="18" charset="0"/>
              </a:rPr>
              <a:t>Farmers have  pages with crop details</a:t>
            </a:r>
          </a:p>
          <a:p>
            <a:pPr algn="l"/>
            <a:r>
              <a:rPr lang="en-GB" sz="1800" b="0" i="1" u="none" strike="noStrike" kern="1200" cap="none" dirty="0">
                <a:solidFill>
                  <a:srgbClr val="FFFFFF"/>
                </a:solidFill>
                <a:latin typeface="Times New Roman" panose="02020603050405020304" pitchFamily="18" charset="0"/>
                <a:ea typeface="Bellota Text Light"/>
                <a:cs typeface="Times New Roman" panose="02020603050405020304" pitchFamily="18" charset="0"/>
              </a:rPr>
              <a:t>Customer can choose the product according to the  farmers</a:t>
            </a:r>
          </a:p>
          <a:p>
            <a:pPr algn="l"/>
            <a:r>
              <a:rPr lang="en-GB" sz="1800" b="0" i="1" u="none" strike="noStrike" kern="1200" cap="none" dirty="0">
                <a:solidFill>
                  <a:srgbClr val="FFFFFF"/>
                </a:solidFill>
                <a:latin typeface="Times New Roman" panose="02020603050405020304" pitchFamily="18" charset="0"/>
                <a:ea typeface="Bellota Text Light"/>
                <a:cs typeface="Times New Roman" panose="02020603050405020304" pitchFamily="18" charset="0"/>
              </a:rPr>
              <a:t>The farmers send the  product  so they can retrieve the product.</a:t>
            </a:r>
            <a:endParaRPr i="1" dirty="0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87" name="Google Shape;87;p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>
            <a:spLocks noGrp="1"/>
          </p:cNvSpPr>
          <p:nvPr>
            <p:ph type="title" idx="4294967295"/>
          </p:nvPr>
        </p:nvSpPr>
        <p:spPr>
          <a:xfrm>
            <a:off x="265500" y="261300"/>
            <a:ext cx="4306500" cy="9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lang="en-GB" sz="2800" dirty="0">
                <a:solidFill>
                  <a:srgbClr val="0098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METHODOLOGY</a:t>
            </a:r>
            <a:endParaRPr sz="3000" dirty="0">
              <a:solidFill>
                <a:srgbClr val="0098FF"/>
              </a:solidFill>
            </a:endParaRPr>
          </a:p>
        </p:txBody>
      </p:sp>
      <p:sp>
        <p:nvSpPr>
          <p:cNvPr id="93" name="Google Shape;93;p5"/>
          <p:cNvSpPr txBox="1">
            <a:spLocks noGrp="1"/>
          </p:cNvSpPr>
          <p:nvPr>
            <p:ph type="body" idx="4294967295"/>
          </p:nvPr>
        </p:nvSpPr>
        <p:spPr>
          <a:xfrm>
            <a:off x="4884420" y="1562100"/>
            <a:ext cx="3948330" cy="2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016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sz="2000" dirty="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solidFill>
                <a:srgbClr val="03306C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solidFill>
                <a:srgbClr val="03306C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sz="2000" i="1" dirty="0">
              <a:solidFill>
                <a:srgbClr val="03306C"/>
              </a:solidFill>
            </a:endParaRPr>
          </a:p>
        </p:txBody>
      </p:sp>
      <p:sp>
        <p:nvSpPr>
          <p:cNvPr id="94" name="Google Shape;94;p5"/>
          <p:cNvSpPr txBox="1">
            <a:spLocks noGrp="1"/>
          </p:cNvSpPr>
          <p:nvPr>
            <p:ph type="subTitle" idx="4294967295"/>
          </p:nvPr>
        </p:nvSpPr>
        <p:spPr>
          <a:xfrm>
            <a:off x="351050" y="1475075"/>
            <a:ext cx="3348900" cy="12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 panose="02000000000000000000"/>
              <a:buNone/>
            </a:pPr>
            <a:endParaRPr sz="2000" b="0" i="1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 panose="02000000000000000000"/>
              <a:buNone/>
            </a:pPr>
            <a:endParaRPr sz="2000" b="0" i="1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 panose="02000000000000000000"/>
              <a:buNone/>
            </a:pPr>
            <a:endParaRPr sz="2000" b="0" i="1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 panose="02000000000000000000"/>
              <a:buNone/>
            </a:pPr>
            <a:endParaRPr sz="1800" b="0" i="1" u="none" strike="noStrike" cap="none" dirty="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95" name="Google Shape;95;p5"/>
          <p:cNvSpPr txBox="1"/>
          <p:nvPr/>
        </p:nvSpPr>
        <p:spPr>
          <a:xfrm>
            <a:off x="265500" y="1318260"/>
            <a:ext cx="8322240" cy="3386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96" name="Google Shape;96;p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60" y="1318260"/>
            <a:ext cx="7871460" cy="36706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3372e3e9c_0_0"/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-GB" sz="3000" dirty="0">
                <a:solidFill>
                  <a:schemeClr val="dk1"/>
                </a:solidFill>
                <a:latin typeface="Times New Roman" panose="02020603050405020304" pitchFamily="18" charset="0"/>
                <a:ea typeface="Arial" panose="020B0604020202020204"/>
                <a:cs typeface="Times New Roman" panose="02020603050405020304" pitchFamily="18" charset="0"/>
                <a:sym typeface="Arial" panose="020B0604020202020204"/>
              </a:rPr>
              <a:t>WORKING PROTOTYPE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Google Shape;102;g83372e3e9c_0_0"/>
          <p:cNvSpPr txBox="1">
            <a:spLocks noGrp="1"/>
          </p:cNvSpPr>
          <p:nvPr>
            <p:ph type="body" idx="1"/>
          </p:nvPr>
        </p:nvSpPr>
        <p:spPr>
          <a:xfrm>
            <a:off x="226695" y="2007235"/>
            <a:ext cx="8609965" cy="287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sz="2400" i="1" dirty="0">
                <a:solidFill>
                  <a:srgbClr val="3D85C6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https://youtu.be/CcNR_jqpu90</a:t>
            </a:r>
          </a:p>
        </p:txBody>
      </p:sp>
      <p:pic>
        <p:nvPicPr>
          <p:cNvPr id="103" name="Google Shape;103;g83372e3e9c_0_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"/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-US" sz="3000" dirty="0">
                <a:solidFill>
                  <a:srgbClr val="0098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Attachments</a:t>
            </a:r>
            <a:endParaRPr lang="en-IN" sz="3000" dirty="0">
              <a:solidFill>
                <a:srgbClr val="0098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Google Shape;79;p3"/>
          <p:cNvSpPr txBox="1">
            <a:spLocks noGrp="1"/>
          </p:cNvSpPr>
          <p:nvPr>
            <p:ph type="body" idx="1"/>
          </p:nvPr>
        </p:nvSpPr>
        <p:spPr>
          <a:xfrm>
            <a:off x="600500" y="1791974"/>
            <a:ext cx="8368200" cy="2833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endParaRPr lang="en-US" sz="2000" i="1" dirty="0">
              <a:solidFill>
                <a:schemeClr val="tx1"/>
              </a:solidFill>
              <a:latin typeface="Times New Roman" panose="02020603050405020304" pitchFamily="18" charset="0"/>
              <a:ea typeface="Bellota Text Light"/>
              <a:cs typeface="Times New Roman" panose="02020603050405020304" pitchFamily="18" charset="0"/>
              <a:sym typeface="Bellota Text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i="1" dirty="0"/>
          </a:p>
        </p:txBody>
      </p:sp>
      <p:pic>
        <p:nvPicPr>
          <p:cNvPr id="80" name="Google Shape;80;p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4054" t="20190" r="14405" b="4950"/>
          <a:stretch>
            <a:fillRect/>
          </a:stretch>
        </p:blipFill>
        <p:spPr>
          <a:xfrm>
            <a:off x="114301" y="1791974"/>
            <a:ext cx="4220840" cy="292480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t="10749" b="20296"/>
          <a:stretch>
            <a:fillRect/>
          </a:stretch>
        </p:blipFill>
        <p:spPr>
          <a:xfrm>
            <a:off x="4701540" y="1700533"/>
            <a:ext cx="4215560" cy="31893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"/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264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endParaRPr lang="en-IN" sz="3000" dirty="0">
              <a:solidFill>
                <a:srgbClr val="0098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Google Shape;79;p3"/>
          <p:cNvSpPr txBox="1">
            <a:spLocks noGrp="1"/>
          </p:cNvSpPr>
          <p:nvPr>
            <p:ph type="body" idx="1"/>
          </p:nvPr>
        </p:nvSpPr>
        <p:spPr>
          <a:xfrm>
            <a:off x="600500" y="1814834"/>
            <a:ext cx="8368200" cy="2833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endParaRPr lang="en-US" sz="2000" i="1" dirty="0">
              <a:solidFill>
                <a:schemeClr val="tx1"/>
              </a:solidFill>
              <a:latin typeface="Times New Roman" panose="02020603050405020304" pitchFamily="18" charset="0"/>
              <a:ea typeface="Bellota Text Light"/>
              <a:cs typeface="Times New Roman" panose="02020603050405020304" pitchFamily="18" charset="0"/>
              <a:sym typeface="Bellota Text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i="1" dirty="0"/>
          </a:p>
        </p:txBody>
      </p:sp>
      <p:pic>
        <p:nvPicPr>
          <p:cNvPr id="80" name="Google Shape;80;p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/>
          <a:srcRect l="834" t="11527" r="-1" b="23999"/>
          <a:stretch>
            <a:fillRect/>
          </a:stretch>
        </p:blipFill>
        <p:spPr>
          <a:xfrm>
            <a:off x="304799" y="1156713"/>
            <a:ext cx="3634741" cy="351557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5"/>
          <a:srcRect l="586" t="9698" r="2761" b="6397"/>
          <a:stretch>
            <a:fillRect/>
          </a:stretch>
        </p:blipFill>
        <p:spPr>
          <a:xfrm>
            <a:off x="4166068" y="1079287"/>
            <a:ext cx="4673133" cy="372131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"/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264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endParaRPr lang="en-IN" sz="3000" dirty="0">
              <a:solidFill>
                <a:srgbClr val="0098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Google Shape;79;p3"/>
          <p:cNvSpPr txBox="1">
            <a:spLocks noGrp="1"/>
          </p:cNvSpPr>
          <p:nvPr>
            <p:ph type="body" idx="1"/>
          </p:nvPr>
        </p:nvSpPr>
        <p:spPr>
          <a:xfrm>
            <a:off x="600500" y="1814834"/>
            <a:ext cx="8368200" cy="2833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endParaRPr lang="en-US" sz="2000" i="1" dirty="0">
              <a:solidFill>
                <a:schemeClr val="tx1"/>
              </a:solidFill>
              <a:latin typeface="Times New Roman" panose="02020603050405020304" pitchFamily="18" charset="0"/>
              <a:ea typeface="Bellota Text Light"/>
              <a:cs typeface="Times New Roman" panose="02020603050405020304" pitchFamily="18" charset="0"/>
              <a:sym typeface="Bellota Text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i="1" dirty="0"/>
          </a:p>
        </p:txBody>
      </p:sp>
      <p:pic>
        <p:nvPicPr>
          <p:cNvPr id="80" name="Google Shape;80;p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325" t="9966" r="3137" b="5573"/>
          <a:stretch>
            <a:fillRect/>
          </a:stretch>
        </p:blipFill>
        <p:spPr>
          <a:xfrm>
            <a:off x="413287" y="1351722"/>
            <a:ext cx="3840661" cy="31893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173" t="11318" r="6558" b="5964"/>
          <a:stretch>
            <a:fillRect/>
          </a:stretch>
        </p:blipFill>
        <p:spPr>
          <a:xfrm>
            <a:off x="4784600" y="1431519"/>
            <a:ext cx="3840661" cy="318939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</Words>
  <Application>Microsoft Office PowerPoint</Application>
  <PresentationFormat>On-screen Show (16:9)</PresentationFormat>
  <Paragraphs>31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Roboto</vt:lpstr>
      <vt:lpstr>Roboto Slab</vt:lpstr>
      <vt:lpstr>Calibri</vt:lpstr>
      <vt:lpstr>Arial</vt:lpstr>
      <vt:lpstr>Times New Roman</vt:lpstr>
      <vt:lpstr>Marina</vt:lpstr>
      <vt:lpstr>PowerPoint Presentation</vt:lpstr>
      <vt:lpstr>TEAM NAME and MEMBER DETAILS</vt:lpstr>
      <vt:lpstr>PROBLEM STATEMENT</vt:lpstr>
      <vt:lpstr>SOLUTION</vt:lpstr>
      <vt:lpstr>METHODOLOGY</vt:lpstr>
      <vt:lpstr>WORKING PROTOTYPE</vt:lpstr>
      <vt:lpstr>                             Attachments</vt:lpstr>
      <vt:lpstr>PowerPoint Presentation</vt:lpstr>
      <vt:lpstr>PowerPoint Presentation</vt:lpstr>
      <vt:lpstr>PowerPoint Presentation</vt:lpstr>
      <vt:lpstr>                             farmers login </vt:lpstr>
      <vt:lpstr>     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bhagya lakshmi</dc:creator>
  <cp:lastModifiedBy>bhagya</cp:lastModifiedBy>
  <cp:revision>7</cp:revision>
  <dcterms:created xsi:type="dcterms:W3CDTF">2021-09-05T06:29:18Z</dcterms:created>
  <dcterms:modified xsi:type="dcterms:W3CDTF">2021-09-05T06:56:20Z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446C021F18F944F49D35BEAA99CF7C37</vt:lpwstr>
  </property>
  <property fmtid="{D5CDD505-2E9C-101B-9397-08002B2CF9AE}" pid="3" name="KSOProductBuildVer">
    <vt:lpwstr>1033-11.2.0.10258</vt:lpwstr>
  </property>
</Properties>
</file>